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  <p:sldMasterId id="2147483650" r:id="rId5"/>
    <p:sldMasterId id="2147483655" r:id="rId6"/>
  </p:sldMasterIdLst>
  <p:notesMasterIdLst>
    <p:notesMasterId r:id="rId18"/>
  </p:notesMasterIdLst>
  <p:sldIdLst>
    <p:sldId id="256" r:id="rId7"/>
    <p:sldId id="273" r:id="rId8"/>
    <p:sldId id="274" r:id="rId9"/>
    <p:sldId id="275" r:id="rId10"/>
    <p:sldId id="276" r:id="rId11"/>
    <p:sldId id="278" r:id="rId12"/>
    <p:sldId id="283" r:id="rId13"/>
    <p:sldId id="284" r:id="rId14"/>
    <p:sldId id="281" r:id="rId15"/>
    <p:sldId id="285" r:id="rId16"/>
    <p:sldId id="269" r:id="rId17"/>
  </p:sldIdLst>
  <p:sldSz cx="12192000" cy="6858000"/>
  <p:notesSz cx="6858000" cy="9144000"/>
  <p:embeddedFontLst>
    <p:embeddedFont>
      <p:font typeface="Arial Narrow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xmlns="" r:id="rId27" roundtripDataSignature="AMtx7mjFdEogOxBncKVXJMZrQaDKR55Zd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3BF243-CCF0-34BB-AD99-8552751E2A3B}" v="1" dt="2024-05-08T23:40:51.2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32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8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font" Target="fonts/font4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MIN ESTIVEN JARAMILLO M�NERA" userId="S::yominjaramillo2283@correo.itm.edu.co::5de7da91-d4ca-4e19-ade9-7a9f7cf3f0cc" providerId="AD" clId="Web-{513BF243-CCF0-34BB-AD99-8552751E2A3B}"/>
    <pc:docChg chg="modSld">
      <pc:chgData name="YOMIN ESTIVEN JARAMILLO M�NERA" userId="S::yominjaramillo2283@correo.itm.edu.co::5de7da91-d4ca-4e19-ade9-7a9f7cf3f0cc" providerId="AD" clId="Web-{513BF243-CCF0-34BB-AD99-8552751E2A3B}" dt="2024-05-08T23:40:51.222" v="0" actId="1076"/>
      <pc:docMkLst>
        <pc:docMk/>
      </pc:docMkLst>
      <pc:sldChg chg="modSp">
        <pc:chgData name="YOMIN ESTIVEN JARAMILLO M�NERA" userId="S::yominjaramillo2283@correo.itm.edu.co::5de7da91-d4ca-4e19-ade9-7a9f7cf3f0cc" providerId="AD" clId="Web-{513BF243-CCF0-34BB-AD99-8552751E2A3B}" dt="2024-05-08T23:40:51.222" v="0" actId="1076"/>
        <pc:sldMkLst>
          <pc:docMk/>
          <pc:sldMk cId="1968667680" sldId="281"/>
        </pc:sldMkLst>
        <pc:picChg chg="mod">
          <ac:chgData name="YOMIN ESTIVEN JARAMILLO M�NERA" userId="S::yominjaramillo2283@correo.itm.edu.co::5de7da91-d4ca-4e19-ade9-7a9f7cf3f0cc" providerId="AD" clId="Web-{513BF243-CCF0-34BB-AD99-8552751E2A3B}" dt="2024-05-08T23:40:51.222" v="0" actId="1076"/>
          <ac:picMkLst>
            <pc:docMk/>
            <pc:sldMk cId="1968667680" sldId="281"/>
            <ac:picMk id="5" creationId="{00000000-0000-0000-0000-000000000000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" name="Google Shape;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2" name="Google Shape;162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22675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2" name="Google Shape;162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524511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2" name="Google Shape;162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788765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2" name="Google Shape;162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455563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2" name="Google Shape;162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995555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2" name="Google Shape;162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64062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2" name="Google Shape;162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688794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5" name="Google Shape;19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7"/>
          <p:cNvSpPr txBox="1">
            <a:spLocks noGrp="1"/>
          </p:cNvSpPr>
          <p:nvPr>
            <p:ph type="title"/>
          </p:nvPr>
        </p:nvSpPr>
        <p:spPr>
          <a:xfrm>
            <a:off x="854103" y="260622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9"/>
          <p:cNvSpPr txBox="1">
            <a:spLocks noGrp="1"/>
          </p:cNvSpPr>
          <p:nvPr>
            <p:ph type="title"/>
          </p:nvPr>
        </p:nvSpPr>
        <p:spPr>
          <a:xfrm>
            <a:off x="2138900" y="412833"/>
            <a:ext cx="9373925" cy="843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9"/>
          <p:cNvSpPr txBox="1">
            <a:spLocks noGrp="1"/>
          </p:cNvSpPr>
          <p:nvPr>
            <p:ph type="body" idx="1"/>
          </p:nvPr>
        </p:nvSpPr>
        <p:spPr>
          <a:xfrm>
            <a:off x="814346" y="1825626"/>
            <a:ext cx="5181600" cy="3851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" name="Google Shape;19;p1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3851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>
  <p:cSld name="Comparación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title"/>
          </p:nvPr>
        </p:nvSpPr>
        <p:spPr>
          <a:xfrm>
            <a:off x="854103" y="260622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8"/>
          <p:cNvSpPr txBox="1">
            <a:spLocks noGrp="1"/>
          </p:cNvSpPr>
          <p:nvPr>
            <p:ph type="title"/>
          </p:nvPr>
        </p:nvSpPr>
        <p:spPr>
          <a:xfrm>
            <a:off x="2138900" y="412833"/>
            <a:ext cx="9373925" cy="843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3859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595959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"/>
          <p:cNvSpPr txBox="1">
            <a:spLocks noGrp="1"/>
          </p:cNvSpPr>
          <p:nvPr>
            <p:ph type="title"/>
          </p:nvPr>
        </p:nvSpPr>
        <p:spPr>
          <a:xfrm>
            <a:off x="854103" y="260622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es-CO"/>
              <a:t>MICORCONTROLADORES</a:t>
            </a:r>
            <a:br>
              <a:rPr lang="es-CO"/>
            </a:br>
            <a:r>
              <a:rPr lang="es-CO"/>
              <a:t>Protocolos de comunicación</a:t>
            </a:r>
            <a:br>
              <a:rPr lang="es-CO"/>
            </a:br>
            <a:r>
              <a:rPr lang="es-CO"/>
              <a:t>UART-I2C</a:t>
            </a:r>
            <a:endParaRPr/>
          </a:p>
        </p:txBody>
      </p:sp>
      <p:sp>
        <p:nvSpPr>
          <p:cNvPr id="44" name="Google Shape;44;p1"/>
          <p:cNvSpPr txBox="1"/>
          <p:nvPr/>
        </p:nvSpPr>
        <p:spPr>
          <a:xfrm>
            <a:off x="838200" y="4022888"/>
            <a:ext cx="10515600" cy="1828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s-CO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Docente: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s-ES" sz="2000" b="1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Yomin</a:t>
            </a:r>
            <a:r>
              <a:rPr lang="es-ES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Jaramillo </a:t>
            </a:r>
            <a:r>
              <a:rPr lang="es-ES" sz="2000" b="1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Múnera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s-CO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yominjaramillo2283@correo.itm.edu.co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I2C (Inter-</a:t>
            </a:r>
            <a:r>
              <a:rPr lang="es-ES" err="1"/>
              <a:t>Integrated</a:t>
            </a:r>
            <a:r>
              <a:rPr lang="es-ES"/>
              <a:t> </a:t>
            </a:r>
            <a:r>
              <a:rPr lang="es-ES" err="1"/>
              <a:t>Circuit</a:t>
            </a:r>
            <a:r>
              <a:rPr lang="es-ES"/>
              <a:t>)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idx="2"/>
          </p:nvPr>
        </p:nvSpPr>
        <p:spPr>
          <a:xfrm>
            <a:off x="8398932" y="1750350"/>
            <a:ext cx="3218739" cy="3851606"/>
          </a:xfrm>
        </p:spPr>
        <p:txBody>
          <a:bodyPr/>
          <a:lstStyle/>
          <a:p>
            <a:pPr marL="571500" indent="-342900" algn="just">
              <a:buFont typeface="Arial" panose="020B0604020202020204" pitchFamily="34" charset="0"/>
              <a:buChar char="•"/>
            </a:pPr>
            <a:r>
              <a:rPr lang="es-ES"/>
              <a:t>Teniendo en cuenta que podemos conectar varios dispositivos en el canal I2C, el primer dato que se envía hace referencia a la dirección del dispositivo que va a recibir la información</a:t>
            </a:r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734" y="1608666"/>
            <a:ext cx="7872847" cy="4402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437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>
            <a:spLocks noGrp="1"/>
          </p:cNvSpPr>
          <p:nvPr>
            <p:ph type="title"/>
          </p:nvPr>
        </p:nvSpPr>
        <p:spPr>
          <a:xfrm>
            <a:off x="2138900" y="412833"/>
            <a:ext cx="9373925" cy="843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SzPts val="3600"/>
            </a:pPr>
            <a:r>
              <a:rPr lang="es-ES"/>
              <a:t>COMUNICACIÓN SERIAL</a:t>
            </a:r>
            <a:endParaRPr/>
          </a:p>
        </p:txBody>
      </p:sp>
      <p:sp>
        <p:nvSpPr>
          <p:cNvPr id="165" name="Google Shape;165;p30"/>
          <p:cNvSpPr txBox="1">
            <a:spLocks noGrp="1"/>
          </p:cNvSpPr>
          <p:nvPr>
            <p:ph type="body" idx="1"/>
          </p:nvPr>
        </p:nvSpPr>
        <p:spPr>
          <a:xfrm>
            <a:off x="797411" y="1581267"/>
            <a:ext cx="4638189" cy="4684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71500" lvl="0" indent="-342900" algn="just">
              <a:buFont typeface="Arial" panose="020B0604020202020204" pitchFamily="34" charset="0"/>
              <a:buChar char="•"/>
            </a:pPr>
            <a:r>
              <a:rPr lang="es-ES" sz="2800"/>
              <a:t>La comunicación serial hace referencia al envío de información o bits de forma continua y serial.</a:t>
            </a:r>
          </a:p>
          <a:p>
            <a:pPr marL="571500" lvl="0" indent="-342900" algn="just">
              <a:buFont typeface="Arial" panose="020B0604020202020204" pitchFamily="34" charset="0"/>
              <a:buChar char="•"/>
            </a:pPr>
            <a:r>
              <a:rPr lang="es-ES" sz="2800"/>
              <a:t>Mediante este tipo de comunicación 2 dispositivos pueden compartir información.</a:t>
            </a:r>
            <a:endParaRPr sz="280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l="1392"/>
          <a:stretch/>
        </p:blipFill>
        <p:spPr>
          <a:xfrm>
            <a:off x="5591102" y="1986345"/>
            <a:ext cx="6251056" cy="3246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420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>
            <a:spLocks noGrp="1"/>
          </p:cNvSpPr>
          <p:nvPr>
            <p:ph type="title"/>
          </p:nvPr>
        </p:nvSpPr>
        <p:spPr>
          <a:xfrm>
            <a:off x="2138900" y="412833"/>
            <a:ext cx="9373925" cy="843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SzPts val="3600"/>
            </a:pPr>
            <a:r>
              <a:rPr lang="es-ES"/>
              <a:t>COMUNICACIÓN SERIAL</a:t>
            </a:r>
            <a:endParaRPr/>
          </a:p>
        </p:txBody>
      </p:sp>
      <p:sp>
        <p:nvSpPr>
          <p:cNvPr id="165" name="Google Shape;165;p30"/>
          <p:cNvSpPr txBox="1">
            <a:spLocks noGrp="1"/>
          </p:cNvSpPr>
          <p:nvPr>
            <p:ph type="body" idx="1"/>
          </p:nvPr>
        </p:nvSpPr>
        <p:spPr>
          <a:xfrm>
            <a:off x="797411" y="1581267"/>
            <a:ext cx="4113255" cy="4430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71500" lvl="0" indent="-342900" algn="just">
              <a:buFont typeface="Arial" panose="020B0604020202020204" pitchFamily="34" charset="0"/>
              <a:buChar char="•"/>
            </a:pPr>
            <a:r>
              <a:rPr lang="es-ES" sz="2800"/>
              <a:t>La comunicación serial surge para resolver la complejidad intrínseca del flujo de información entre dispositivos, donde el paralelismo entre los pines de datos satura las salidas y limitan los pines para el control</a:t>
            </a:r>
            <a:endParaRPr sz="280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5357" y="2086622"/>
            <a:ext cx="6727144" cy="3419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998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>
            <a:spLocks noGrp="1"/>
          </p:cNvSpPr>
          <p:nvPr>
            <p:ph type="title"/>
          </p:nvPr>
        </p:nvSpPr>
        <p:spPr>
          <a:xfrm>
            <a:off x="2138900" y="412833"/>
            <a:ext cx="9373925" cy="843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SzPts val="3600"/>
            </a:pPr>
            <a:r>
              <a:rPr lang="es-ES"/>
              <a:t>COMUNICACIÓN SERIAL</a:t>
            </a:r>
            <a:endParaRPr/>
          </a:p>
        </p:txBody>
      </p:sp>
      <p:sp>
        <p:nvSpPr>
          <p:cNvPr id="165" name="Google Shape;165;p30"/>
          <p:cNvSpPr txBox="1">
            <a:spLocks noGrp="1"/>
          </p:cNvSpPr>
          <p:nvPr>
            <p:ph type="body" idx="1"/>
          </p:nvPr>
        </p:nvSpPr>
        <p:spPr>
          <a:xfrm>
            <a:off x="797411" y="1581267"/>
            <a:ext cx="4113255" cy="4430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571500" lvl="0" indent="-342900" algn="just">
              <a:buFont typeface="Arial" panose="020B0604020202020204" pitchFamily="34" charset="0"/>
              <a:buChar char="•"/>
            </a:pPr>
            <a:r>
              <a:rPr lang="es-ES" sz="2800"/>
              <a:t>Sin embargo, la comunicación serial tiene una dificultad, y es que es mas lenta que una configuración paralela.</a:t>
            </a:r>
          </a:p>
          <a:p>
            <a:pPr marL="571500" lvl="0" indent="-342900" algn="just">
              <a:buFont typeface="Arial" panose="020B0604020202020204" pitchFamily="34" charset="0"/>
              <a:buChar char="•"/>
            </a:pPr>
            <a:r>
              <a:rPr lang="es-ES" sz="2800"/>
              <a:t>Esto se basa en la cantidad de tiempo que debe transcurrir para ejecutar una instrucción o (</a:t>
            </a:r>
            <a:r>
              <a:rPr lang="es-ES" sz="2800" err="1"/>
              <a:t>clock</a:t>
            </a:r>
            <a:r>
              <a:rPr lang="es-ES" sz="2800"/>
              <a:t> del microcontrolador)</a:t>
            </a:r>
            <a:endParaRPr sz="280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7732" y="2051568"/>
            <a:ext cx="6907051" cy="3130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465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>
            <a:spLocks noGrp="1"/>
          </p:cNvSpPr>
          <p:nvPr>
            <p:ph type="title"/>
          </p:nvPr>
        </p:nvSpPr>
        <p:spPr>
          <a:xfrm>
            <a:off x="2138900" y="412833"/>
            <a:ext cx="9373925" cy="843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SzPts val="3600"/>
            </a:pPr>
            <a:r>
              <a:rPr lang="es-ES"/>
              <a:t>COMUNICACIÓN SERIAL</a:t>
            </a:r>
            <a:endParaRPr/>
          </a:p>
        </p:txBody>
      </p:sp>
      <p:sp>
        <p:nvSpPr>
          <p:cNvPr id="165" name="Google Shape;165;p30"/>
          <p:cNvSpPr txBox="1">
            <a:spLocks noGrp="1"/>
          </p:cNvSpPr>
          <p:nvPr>
            <p:ph type="body" idx="1"/>
          </p:nvPr>
        </p:nvSpPr>
        <p:spPr>
          <a:xfrm>
            <a:off x="797411" y="1581267"/>
            <a:ext cx="4384189" cy="4430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571500" lvl="0" indent="-342900" algn="just">
              <a:buFont typeface="Arial" panose="020B0604020202020204" pitchFamily="34" charset="0"/>
              <a:buChar char="•"/>
            </a:pPr>
            <a:r>
              <a:rPr lang="es-ES" sz="2800"/>
              <a:t>Existen varios tipos de comunicación Serial los cuales pueden usar o no el </a:t>
            </a:r>
            <a:r>
              <a:rPr lang="es-ES" sz="2800" err="1"/>
              <a:t>Clock</a:t>
            </a:r>
            <a:r>
              <a:rPr lang="es-ES" sz="2800"/>
              <a:t> interno del micro para la transmisión de información.</a:t>
            </a:r>
          </a:p>
          <a:p>
            <a:pPr marL="571500" lvl="0" indent="-342900" algn="just">
              <a:buFont typeface="Arial" panose="020B0604020202020204" pitchFamily="34" charset="0"/>
              <a:buChar char="•"/>
            </a:pPr>
            <a:r>
              <a:rPr lang="es-ES" sz="2800"/>
              <a:t>SBUS      USB      PPM</a:t>
            </a:r>
          </a:p>
          <a:p>
            <a:pPr marL="571500" lvl="0" indent="-342900" algn="just">
              <a:buFont typeface="Arial" panose="020B0604020202020204" pitchFamily="34" charset="0"/>
              <a:buChar char="•"/>
            </a:pPr>
            <a:r>
              <a:rPr lang="es-ES" sz="2800"/>
              <a:t>JTAG      UART    CAN</a:t>
            </a:r>
          </a:p>
          <a:p>
            <a:pPr marL="571500" lvl="0" indent="-342900" algn="just">
              <a:buFont typeface="Arial" panose="020B0604020202020204" pitchFamily="34" charset="0"/>
              <a:buChar char="•"/>
            </a:pPr>
            <a:r>
              <a:rPr lang="es-ES" sz="2800"/>
              <a:t>I2C          MIDI      RS-232</a:t>
            </a:r>
          </a:p>
          <a:p>
            <a:pPr marL="571500" lvl="0" indent="-342900" algn="just">
              <a:buFont typeface="Arial" panose="020B0604020202020204" pitchFamily="34" charset="0"/>
              <a:buChar char="•"/>
            </a:pPr>
            <a:r>
              <a:rPr lang="es-ES" sz="2800"/>
              <a:t>SPI</a:t>
            </a:r>
            <a:endParaRPr sz="280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3467" y="2065865"/>
            <a:ext cx="6038468" cy="293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078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>
            <a:spLocks noGrp="1"/>
          </p:cNvSpPr>
          <p:nvPr>
            <p:ph type="title"/>
          </p:nvPr>
        </p:nvSpPr>
        <p:spPr>
          <a:xfrm>
            <a:off x="2138900" y="412833"/>
            <a:ext cx="9373925" cy="843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SzPts val="3600"/>
            </a:pPr>
            <a:r>
              <a:rPr lang="es-ES"/>
              <a:t>UART-(Universal </a:t>
            </a:r>
            <a:r>
              <a:rPr lang="es-ES" err="1"/>
              <a:t>Asyncrhronous</a:t>
            </a:r>
            <a:r>
              <a:rPr lang="es-ES"/>
              <a:t> Receiver-</a:t>
            </a:r>
            <a:r>
              <a:rPr lang="es-ES" err="1"/>
              <a:t>Transmitter</a:t>
            </a:r>
            <a:r>
              <a:rPr lang="es-ES"/>
              <a:t>)</a:t>
            </a:r>
            <a:endParaRPr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t="31938"/>
          <a:stretch/>
        </p:blipFill>
        <p:spPr>
          <a:xfrm>
            <a:off x="920289" y="3132666"/>
            <a:ext cx="9655688" cy="3132667"/>
          </a:xfrm>
          <a:prstGeom prst="rect">
            <a:avLst/>
          </a:prstGeom>
        </p:spPr>
      </p:pic>
      <p:sp>
        <p:nvSpPr>
          <p:cNvPr id="6" name="Google Shape;165;p30"/>
          <p:cNvSpPr txBox="1">
            <a:spLocks noGrp="1"/>
          </p:cNvSpPr>
          <p:nvPr>
            <p:ph type="body" idx="1"/>
          </p:nvPr>
        </p:nvSpPr>
        <p:spPr>
          <a:xfrm>
            <a:off x="797411" y="1581267"/>
            <a:ext cx="10715414" cy="155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71500" lvl="0" indent="-342900" algn="just">
              <a:buFont typeface="Arial" panose="020B0604020202020204" pitchFamily="34" charset="0"/>
              <a:buChar char="•"/>
            </a:pPr>
            <a:r>
              <a:rPr lang="es-ES" sz="2800"/>
              <a:t>El protocolo UART es el protocolo de comunicación asincrónica más utilizado. Para establece la comunicación solo se necesitan 2 conexiones: El de TX a RX y el de tierra.</a:t>
            </a:r>
          </a:p>
        </p:txBody>
      </p:sp>
    </p:spTree>
    <p:extLst>
      <p:ext uri="{BB962C8B-B14F-4D97-AF65-F5344CB8AC3E}">
        <p14:creationId xmlns:p14="http://schemas.microsoft.com/office/powerpoint/2010/main" val="40431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>
            <a:spLocks noGrp="1"/>
          </p:cNvSpPr>
          <p:nvPr>
            <p:ph type="title"/>
          </p:nvPr>
        </p:nvSpPr>
        <p:spPr>
          <a:xfrm>
            <a:off x="2138900" y="412833"/>
            <a:ext cx="9373925" cy="843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SzPts val="3600"/>
            </a:pPr>
            <a:r>
              <a:rPr lang="es-ES"/>
              <a:t>UART-(Universal </a:t>
            </a:r>
            <a:r>
              <a:rPr lang="es-ES" err="1"/>
              <a:t>Asyncrhronous</a:t>
            </a:r>
            <a:r>
              <a:rPr lang="es-ES"/>
              <a:t> Receiver-</a:t>
            </a:r>
            <a:r>
              <a:rPr lang="es-ES" err="1"/>
              <a:t>Transmitter</a:t>
            </a:r>
            <a:r>
              <a:rPr lang="es-ES"/>
              <a:t>)</a:t>
            </a:r>
            <a:endParaRPr/>
          </a:p>
        </p:txBody>
      </p:sp>
      <p:sp>
        <p:nvSpPr>
          <p:cNvPr id="6" name="Google Shape;165;p30"/>
          <p:cNvSpPr txBox="1">
            <a:spLocks noGrp="1"/>
          </p:cNvSpPr>
          <p:nvPr>
            <p:ph type="body" idx="1"/>
          </p:nvPr>
        </p:nvSpPr>
        <p:spPr>
          <a:xfrm>
            <a:off x="797411" y="1581267"/>
            <a:ext cx="10715414" cy="155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71500" lvl="0" indent="-342900" algn="just">
              <a:buFont typeface="Arial" panose="020B0604020202020204" pitchFamily="34" charset="0"/>
              <a:buChar char="•"/>
            </a:pPr>
            <a:r>
              <a:rPr lang="es-ES" sz="2800">
                <a:solidFill>
                  <a:srgbClr val="666666"/>
                </a:solidFill>
              </a:rPr>
              <a:t>Sin embargo es importante, en este caso definir cuando empieza y termina la transmisión de información. Para esto se deben establecer las configuraciones iniciales mediante las cuales van a poder hablar TX y RX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792" y="2956038"/>
            <a:ext cx="6621720" cy="3417121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229600" y="3255989"/>
            <a:ext cx="3962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b="1">
                <a:solidFill>
                  <a:srgbClr val="666666"/>
                </a:solidFill>
                <a:latin typeface="Arial Narrow" panose="020B0606020202030204" pitchFamily="34" charset="0"/>
              </a:rPr>
              <a:t>Longitud de Bits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b="1">
                <a:solidFill>
                  <a:srgbClr val="666666"/>
                </a:solidFill>
                <a:latin typeface="Arial Narrow" panose="020B0606020202030204" pitchFamily="34" charset="0"/>
              </a:rPr>
              <a:t>Bits de </a:t>
            </a:r>
            <a:r>
              <a:rPr lang="es-ES" sz="2400" b="1" err="1">
                <a:solidFill>
                  <a:srgbClr val="666666"/>
                </a:solidFill>
                <a:latin typeface="Arial Narrow" panose="020B0606020202030204" pitchFamily="34" charset="0"/>
              </a:rPr>
              <a:t>Start</a:t>
            </a:r>
            <a:r>
              <a:rPr lang="es-ES" sz="2400" b="1">
                <a:solidFill>
                  <a:srgbClr val="666666"/>
                </a:solidFill>
                <a:latin typeface="Arial Narrow" panose="020B0606020202030204" pitchFamily="34" charset="0"/>
              </a:rPr>
              <a:t> y Stop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b="1">
                <a:solidFill>
                  <a:srgbClr val="666666"/>
                </a:solidFill>
                <a:latin typeface="Arial Narrow" panose="020B0606020202030204" pitchFamily="34" charset="0"/>
              </a:rPr>
              <a:t>Velocidad de </a:t>
            </a:r>
            <a:r>
              <a:rPr lang="es-ES" sz="2400" b="1" err="1">
                <a:solidFill>
                  <a:srgbClr val="666666"/>
                </a:solidFill>
                <a:latin typeface="Arial Narrow" panose="020B0606020202030204" pitchFamily="34" charset="0"/>
              </a:rPr>
              <a:t>Transmición</a:t>
            </a:r>
            <a:endParaRPr lang="es-CO" sz="2400" b="1">
              <a:solidFill>
                <a:srgbClr val="666666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8171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>
            <a:spLocks noGrp="1"/>
          </p:cNvSpPr>
          <p:nvPr>
            <p:ph type="title"/>
          </p:nvPr>
        </p:nvSpPr>
        <p:spPr>
          <a:xfrm>
            <a:off x="2138900" y="412833"/>
            <a:ext cx="9373925" cy="843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SzPts val="3600"/>
            </a:pPr>
            <a:r>
              <a:rPr lang="es-ES"/>
              <a:t>UART-(Universal </a:t>
            </a:r>
            <a:r>
              <a:rPr lang="es-ES" err="1"/>
              <a:t>Asyncrhronous</a:t>
            </a:r>
            <a:r>
              <a:rPr lang="es-ES"/>
              <a:t> Receiver-</a:t>
            </a:r>
            <a:r>
              <a:rPr lang="es-ES" err="1"/>
              <a:t>Transmitter</a:t>
            </a:r>
            <a:r>
              <a:rPr lang="es-ES"/>
              <a:t>)</a:t>
            </a:r>
            <a:endParaRPr/>
          </a:p>
        </p:txBody>
      </p:sp>
      <p:sp>
        <p:nvSpPr>
          <p:cNvPr id="6" name="Google Shape;165;p30"/>
          <p:cNvSpPr txBox="1">
            <a:spLocks noGrp="1"/>
          </p:cNvSpPr>
          <p:nvPr>
            <p:ph type="body" idx="1"/>
          </p:nvPr>
        </p:nvSpPr>
        <p:spPr>
          <a:xfrm>
            <a:off x="797411" y="1581267"/>
            <a:ext cx="10715414" cy="155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571500" lvl="0" indent="-342900" algn="just">
              <a:buFont typeface="Arial" panose="020B0604020202020204" pitchFamily="34" charset="0"/>
              <a:buChar char="•"/>
            </a:pPr>
            <a:r>
              <a:rPr lang="es-ES" sz="2800">
                <a:solidFill>
                  <a:srgbClr val="666666"/>
                </a:solidFill>
              </a:rPr>
              <a:t>Longitud de Bits: Cuantos Bits se van a enviar por paquete</a:t>
            </a:r>
          </a:p>
          <a:p>
            <a:pPr marL="571500" lvl="0" indent="-342900" algn="just">
              <a:buFont typeface="Arial" panose="020B0604020202020204" pitchFamily="34" charset="0"/>
              <a:buChar char="•"/>
            </a:pPr>
            <a:r>
              <a:rPr lang="es-ES" sz="2800">
                <a:solidFill>
                  <a:srgbClr val="666666"/>
                </a:solidFill>
              </a:rPr>
              <a:t>Bits </a:t>
            </a:r>
            <a:r>
              <a:rPr lang="es-ES" sz="2800" err="1">
                <a:solidFill>
                  <a:srgbClr val="666666"/>
                </a:solidFill>
              </a:rPr>
              <a:t>Start</a:t>
            </a:r>
            <a:r>
              <a:rPr lang="es-ES" sz="2800">
                <a:solidFill>
                  <a:srgbClr val="666666"/>
                </a:solidFill>
              </a:rPr>
              <a:t>/Stop: Valor de bits que inician y terminan la </a:t>
            </a:r>
            <a:r>
              <a:rPr lang="es-ES" sz="2800" err="1">
                <a:solidFill>
                  <a:srgbClr val="666666"/>
                </a:solidFill>
              </a:rPr>
              <a:t>transmición</a:t>
            </a:r>
            <a:endParaRPr lang="es-ES" sz="2800">
              <a:solidFill>
                <a:srgbClr val="666666"/>
              </a:solidFill>
            </a:endParaRPr>
          </a:p>
          <a:p>
            <a:pPr marL="571500" lvl="0" indent="-342900" algn="just">
              <a:buFont typeface="Arial" panose="020B0604020202020204" pitchFamily="34" charset="0"/>
              <a:buChar char="•"/>
            </a:pPr>
            <a:r>
              <a:rPr lang="es-ES" sz="2800">
                <a:solidFill>
                  <a:srgbClr val="666666"/>
                </a:solidFill>
              </a:rPr>
              <a:t>Velocidad de </a:t>
            </a:r>
            <a:r>
              <a:rPr lang="es-ES" sz="2800" err="1">
                <a:solidFill>
                  <a:srgbClr val="666666"/>
                </a:solidFill>
              </a:rPr>
              <a:t>transmición</a:t>
            </a:r>
            <a:r>
              <a:rPr lang="es-ES" sz="2800">
                <a:solidFill>
                  <a:srgbClr val="666666"/>
                </a:solidFill>
              </a:rPr>
              <a:t>: Baudios/segundo para la </a:t>
            </a:r>
            <a:r>
              <a:rPr lang="es-ES" sz="2800" err="1">
                <a:solidFill>
                  <a:srgbClr val="666666"/>
                </a:solidFill>
              </a:rPr>
              <a:t>transmicion</a:t>
            </a:r>
            <a:r>
              <a:rPr lang="es-ES" sz="2800">
                <a:solidFill>
                  <a:srgbClr val="666666"/>
                </a:solidFill>
              </a:rPr>
              <a:t> de data</a:t>
            </a:r>
          </a:p>
          <a:p>
            <a:pPr marL="571500" lvl="0" indent="-342900" algn="just">
              <a:buFont typeface="Arial" panose="020B0604020202020204" pitchFamily="34" charset="0"/>
              <a:buChar char="•"/>
            </a:pPr>
            <a:endParaRPr lang="es-ES" sz="2800">
              <a:solidFill>
                <a:srgbClr val="666666"/>
              </a:solidFill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5713" y="3132666"/>
            <a:ext cx="6738687" cy="328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4535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I2C (Inter-</a:t>
            </a:r>
            <a:r>
              <a:rPr lang="es-ES" err="1"/>
              <a:t>Integrated</a:t>
            </a:r>
            <a:r>
              <a:rPr lang="es-ES"/>
              <a:t> </a:t>
            </a:r>
            <a:r>
              <a:rPr lang="es-ES" err="1"/>
              <a:t>Circuit</a:t>
            </a:r>
            <a:r>
              <a:rPr lang="es-ES"/>
              <a:t>)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346" y="1825626"/>
            <a:ext cx="4780180" cy="3851606"/>
          </a:xfrm>
        </p:spPr>
        <p:txBody>
          <a:bodyPr/>
          <a:lstStyle/>
          <a:p>
            <a:pPr marL="571500" indent="-342900" algn="just">
              <a:buFont typeface="Arial" panose="020B0604020202020204" pitchFamily="34" charset="0"/>
              <a:buChar char="•"/>
            </a:pPr>
            <a:r>
              <a:rPr lang="es-ES"/>
              <a:t>Es un protocolo sincrónico de comunicación serial que permite la conexión de varios dispositivos en modo </a:t>
            </a:r>
            <a:r>
              <a:rPr lang="es-ES" err="1"/>
              <a:t>Multi</a:t>
            </a:r>
            <a:r>
              <a:rPr lang="es-ES"/>
              <a:t>-Slave o </a:t>
            </a:r>
            <a:r>
              <a:rPr lang="es-ES" err="1"/>
              <a:t>multi</a:t>
            </a:r>
            <a:r>
              <a:rPr lang="es-ES"/>
              <a:t>-Master.</a:t>
            </a:r>
          </a:p>
          <a:p>
            <a:pPr marL="571500" indent="-342900" algn="just">
              <a:buFont typeface="Arial" panose="020B0604020202020204" pitchFamily="34" charset="0"/>
              <a:buChar char="•"/>
            </a:pPr>
            <a:r>
              <a:rPr lang="es-ES"/>
              <a:t>Es posible trabajar hasta a 400KB por segundo para el </a:t>
            </a:r>
            <a:r>
              <a:rPr lang="es-ES" err="1"/>
              <a:t>envio</a:t>
            </a:r>
            <a:r>
              <a:rPr lang="es-ES"/>
              <a:t> de información</a:t>
            </a:r>
          </a:p>
          <a:p>
            <a:pPr marL="571500" indent="-342900" algn="just">
              <a:buFont typeface="Arial" panose="020B0604020202020204" pitchFamily="34" charset="0"/>
              <a:buChar char="•"/>
            </a:pPr>
            <a:r>
              <a:rPr lang="es-ES"/>
              <a:t>El tamaño de los bytes suele ser de 15 o 16 bits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1394" y="1825625"/>
            <a:ext cx="6444954" cy="3288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667680"/>
      </p:ext>
    </p:extLst>
  </p:cSld>
  <p:clrMapOvr>
    <a:masterClrMapping/>
  </p:clrMapOvr>
</p:sld>
</file>

<file path=ppt/theme/theme1.xml><?xml version="1.0" encoding="utf-8"?>
<a:theme xmlns:a="http://schemas.openxmlformats.org/drawingml/2006/main" name="3_Diseño personalizado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Diseño personalizado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4_Diseño personalizado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72083739449E146954D217C5C5B75FD" ma:contentTypeVersion="8" ma:contentTypeDescription="Create a new document." ma:contentTypeScope="" ma:versionID="2cab1e17185109e3773b069ae0f13469">
  <xsd:schema xmlns:xsd="http://www.w3.org/2001/XMLSchema" xmlns:xs="http://www.w3.org/2001/XMLSchema" xmlns:p="http://schemas.microsoft.com/office/2006/metadata/properties" xmlns:ns2="70354af7-c67f-45ea-a8f1-6fecbfa9bee8" targetNamespace="http://schemas.microsoft.com/office/2006/metadata/properties" ma:root="true" ma:fieldsID="7029404d692abcebbd71a5ea72986350" ns2:_="">
    <xsd:import namespace="70354af7-c67f-45ea-a8f1-6fecbfa9be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354af7-c67f-45ea-a8f1-6fecbfa9bee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491E4CF-465C-4544-8D34-CF94766E6F0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8845D54-9BE0-4562-87DD-78582C0AF996}"/>
</file>

<file path=customXml/itemProps3.xml><?xml version="1.0" encoding="utf-8"?>
<ds:datastoreItem xmlns:ds="http://schemas.openxmlformats.org/officeDocument/2006/customXml" ds:itemID="{2538F9E5-EE60-44EB-B022-321EFAE6B5F2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11</Slides>
  <Notes>9</Notes>
  <HiddenSlides>0</HiddenSlide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3_Diseño personalizado</vt:lpstr>
      <vt:lpstr>1_Diseño personalizado</vt:lpstr>
      <vt:lpstr>4_Diseño personalizado</vt:lpstr>
      <vt:lpstr>MICORCONTROLADORES Protocolos de comunicación UART-I2C</vt:lpstr>
      <vt:lpstr>COMUNICACIÓN SERIAL</vt:lpstr>
      <vt:lpstr>COMUNICACIÓN SERIAL</vt:lpstr>
      <vt:lpstr>COMUNICACIÓN SERIAL</vt:lpstr>
      <vt:lpstr>COMUNICACIÓN SERIAL</vt:lpstr>
      <vt:lpstr>UART-(Universal Asyncrhronous Receiver-Transmitter)</vt:lpstr>
      <vt:lpstr>UART-(Universal Asyncrhronous Receiver-Transmitter)</vt:lpstr>
      <vt:lpstr>UART-(Universal Asyncrhronous Receiver-Transmitter)</vt:lpstr>
      <vt:lpstr>I2C (Inter-Integrated Circuit)</vt:lpstr>
      <vt:lpstr>I2C (Inter-Integrated Circuit)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Microcontroladores</dc:title>
  <dc:creator>Carolina López García</dc:creator>
  <cp:revision>1</cp:revision>
  <dcterms:created xsi:type="dcterms:W3CDTF">2020-02-18T21:49:27Z</dcterms:created>
  <dcterms:modified xsi:type="dcterms:W3CDTF">2024-05-08T23:40:52Z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0x010100372083739449E146954D217C5C5B75FD</vt:lpwstr>
  </property>
</Properties>
</file>

<file path=docProps/thumbnail.jpeg>
</file>